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94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be47ea9f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专题2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变质量问题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5c68f5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充气问题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62bd2b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抽气问题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cf8497b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分装问题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57db6cd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题型4 漏气问题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9e66391f0009f97a3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32.jpeg"/><Relationship Id="rId1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8.jpeg"/><Relationship Id="rId1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1.jpeg"/><Relationship Id="rId1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58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60.jpeg"/><Relationship Id="rId1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image" Target="../media/image61.pn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image" Target="../media/image6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6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6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0_1#14d9e4d74?vop=1&amp;pid=c6606576c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（1）设充气过程中气体温度不变，为了使“水火箭”发射成功，该小组成员至少需要充气多少次?</a:t>
            </a:r>
            <a:endParaRPr lang="en-US" altLang="zh-CN" sz="2000" spc="-50" dirty="0"/>
          </a:p>
        </p:txBody>
      </p:sp>
      <p:sp>
        <p:nvSpPr>
          <p:cNvPr id="3" name="QO_6_AN.11_1#14d9e4d74?vop=1&amp;vop=1&amp;pid=c6606576c&amp;color=0,0,0&amp;vtp=1&amp;bbb=1"/>
          <p:cNvSpPr/>
          <p:nvPr/>
        </p:nvSpPr>
        <p:spPr>
          <a:xfrm>
            <a:off x="722376" y="143313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12_1#14d9e4d74?vop=1&amp;vop=1&amp;pid=c6606576c&amp;color=0,0,0&amp;vtp=1&amp;bbb=1"/>
              <p:cNvSpPr/>
              <p:nvPr/>
            </p:nvSpPr>
            <p:spPr>
              <a:xfrm>
                <a:off x="722376" y="1843728"/>
                <a:ext cx="10753344" cy="1338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该小组成员至少需要充气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5次.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12_1#14d9e4d74?vop=1&amp;vop=1&amp;pid=c6606576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338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b="-33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3_1#5844d115e?vop=1&amp;pid=c6606576c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（2）喷出一部分水后关闭瓶塞，容器内气体从状态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变化到状态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，其压强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与体积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的变化关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系如图乙所示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，已知气体在状态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时的体积为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.求气体在状态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时的热力学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温度之比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13_1#5844d115e?vop=1&amp;pid=c6606576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4_1#5844d115e?vop=1&amp;vop=1&amp;pid=c6606576c&amp;color=0,0,0&amp;vtp=1&amp;bbb=1"/>
              <p:cNvSpPr/>
              <p:nvPr/>
            </p:nvSpPr>
            <p:spPr>
              <a:xfrm>
                <a:off x="722376" y="2291403"/>
                <a:ext cx="10753344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14_1#5844d115e?vop=1&amp;vop=1&amp;pid=c6606576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4" t="-61" b="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15_1#5844d115e?vop=1&amp;vop=1&amp;pid=c6606576c&amp;color=0,0,0&amp;vtp=1&amp;bbb=1"/>
              <p:cNvSpPr/>
              <p:nvPr/>
            </p:nvSpPr>
            <p:spPr>
              <a:xfrm>
                <a:off x="722376" y="2830073"/>
                <a:ext cx="10753344" cy="1168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根据理想气体状态方程有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𝑀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𝑁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𝑁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𝑀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15_1#5844d115e?vop=1&amp;vop=1&amp;pid=c6606576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30073"/>
                <a:ext cx="10753344" cy="1168400"/>
              </a:xfrm>
              <a:prstGeom prst="rect">
                <a:avLst/>
              </a:prstGeom>
              <a:blipFill rotWithShape="1">
                <a:blip r:embed="rId3"/>
                <a:stretch>
                  <a:fillRect l="-4" t="-44" b="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6_1#40603b161?vop=1&amp;pid=862bd2b24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[福建厦门2025质量检测]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拔罐疗法是中医的一种传统疗法.如图所示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，利用抽气装置将罐内部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分气体抽出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，导致罐内压强减小，从而使罐吸附在人体穴位上.若罐体的容积为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，抽气装置的容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，某次拔罐时，抽取了2次气体，若忽略皮肤鼓起对罐内容积的影响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，设罐内气体温度不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则抽气后罐内压强为抽气前压强的(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6_1#40603b161?vop=1&amp;pid=862bd2b2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163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7_1#40603b161.bracket?vop=1&amp;pid=862bd2b24&amp;color=0,0,0&amp;vpa=3&amp;vtp=1"/>
          <p:cNvSpPr/>
          <p:nvPr/>
        </p:nvSpPr>
        <p:spPr>
          <a:xfrm>
            <a:off x="5240401" y="23245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16_2#40603b161?vop=1&amp;pid=862bd2b2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24035" y="2729552"/>
            <a:ext cx="1947672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6_3#40603b161.choices?vop=1&amp;pid=862bd2b24&amp;color=0,0,0&amp;vtp=1&amp;bbb=1"/>
              <p:cNvSpPr/>
              <p:nvPr/>
            </p:nvSpPr>
            <p:spPr>
              <a:xfrm>
                <a:off x="722376" y="3052767"/>
                <a:ext cx="10753344" cy="63023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400"/>
                  </a:lnSpc>
                  <a:tabLst>
                    <a:tab pos="2646680" algn="l"/>
                    <a:tab pos="5166360" algn="l"/>
                    <a:tab pos="81813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endParaRPr lang="en-US" altLang="zh-CN" sz="2000" b="0" i="0" spc="-103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5400"/>
                  </a:lnSpc>
                  <a:tabLst>
                    <a:tab pos="2646680" algn="l"/>
                    <a:tab pos="5166360" algn="l"/>
                    <a:tab pos="818134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𝑛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6_3#40603b161.choices?vop=1&amp;pid=862bd2b2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052767"/>
                <a:ext cx="10753344" cy="630238"/>
              </a:xfrm>
              <a:prstGeom prst="rect">
                <a:avLst/>
              </a:prstGeom>
              <a:blipFill rotWithShape="1">
                <a:blip r:embed="rId3"/>
                <a:stretch>
                  <a:fillRect l="-4" t="-51" b="-1175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8_1#40603b161?vop=1&amp;vop=1&amp;pid=862bd2b24&amp;color=0,0,0&amp;vtp=1&amp;bt=1&amp;bbb=1&amp;hb=1"/>
              <p:cNvSpPr/>
              <p:nvPr/>
            </p:nvSpPr>
            <p:spPr>
              <a:xfrm>
                <a:off x="722376" y="972000"/>
                <a:ext cx="10753344" cy="138747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设罐内最初压强为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,第1次抽气时有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,第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2次抽气时有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,联立解得</a:t>
                </a:r>
                <a:endParaRPr lang="en-US" altLang="zh-CN" sz="22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𝑛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8_1#40603b161?vop=1&amp;vop=1&amp;pid=862bd2b2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87475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9_1#40603b161?vop=1&amp;vop=1&amp;pid=862bd2b24&amp;color=0,0,0&amp;vtp=1&amp;bt=1&amp;bbb=1&amp;hb=1"/>
          <p:cNvSpPr/>
          <p:nvPr/>
        </p:nvSpPr>
        <p:spPr>
          <a:xfrm>
            <a:off x="722376" y="96926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抽气问题的解题要点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从容器内抽出气体的过程中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,容器内气体的质量不断减小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,可以将每次抽气过程中抽出的气体和剩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余的气体整体作为研究对象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,看成等温膨胀过程.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0_1#dd2945b93?vop=1&amp;pid=862bd2b24&amp;color=0,0,0&amp;vtp=1&amp;bt=1&amp;bbb=1&amp;hb=1"/>
              <p:cNvSpPr/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[湖北云学联盟2025高二下联考]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航天员刘伯明、汤洪波身着中国自主研制的新一代“飞天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外航天服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，先后从天和核心舱节点舱成功出舱，这是中国空间站首次出舱活动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，航天员出舱前需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通过减压舱将气压从舱内标准值降至太空服适应值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.已知减压舱容积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，初始状态为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.设气体为理想气体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0_1#dd2945b93?vop=1&amp;pid=862bd2b2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175" b="-20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20_2#dd2945b93?vop=1&amp;pid=862bd2b2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07830" y="3146557"/>
            <a:ext cx="1956816" cy="134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1_1#e0b57ed71?vop=1&amp;pid=dd2945b93&amp;color=0,0,0&amp;vtp=1&amp;bt=1&amp;bbb=1&amp;hb=1"/>
              <p:cNvSpPr/>
              <p:nvPr/>
            </p:nvSpPr>
            <p:spPr>
              <a:xfrm>
                <a:off x="722376" y="972000"/>
                <a:ext cx="10753344" cy="8340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（1）若减压过程保持温度不变，目标气压为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，求需排出气体的质量占初始总质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量的百分比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21_1#e0b57ed71?vop=1&amp;pid=dd2945b9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34009"/>
              </a:xfrm>
              <a:prstGeom prst="rect">
                <a:avLst/>
              </a:prstGeom>
              <a:blipFill rotWithShape="1">
                <a:blip r:embed="rId1"/>
                <a:stretch>
                  <a:fillRect l="-4" t="-54" r="-880" b="-50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2_1#e0b57ed71?vop=1&amp;vop=1&amp;pid=dd2945b93&amp;color=0,0,0&amp;vtp=1&amp;bbb=1"/>
              <p:cNvSpPr/>
              <p:nvPr/>
            </p:nvSpPr>
            <p:spPr>
              <a:xfrm>
                <a:off x="722376" y="1864937"/>
                <a:ext cx="10753344" cy="381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𝟔𝟎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22_1#e0b57ed71?vop=1&amp;vop=1&amp;pid=dd2945b9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64937"/>
                <a:ext cx="10753344" cy="381000"/>
              </a:xfrm>
              <a:prstGeom prst="rect">
                <a:avLst/>
              </a:prstGeom>
              <a:blipFill rotWithShape="1">
                <a:blip r:embed="rId2"/>
                <a:stretch>
                  <a:fillRect l="-4" t="-151" b="-131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23_1#e0b57ed71?vop=1&amp;vop=1&amp;pid=dd2945b93&amp;color=0,0,0&amp;vtp=1&amp;bbb=1&amp;hb=1"/>
              <p:cNvSpPr/>
              <p:nvPr/>
            </p:nvSpPr>
            <p:spPr>
              <a:xfrm>
                <a:off x="722376" y="2257494"/>
                <a:ext cx="10753344" cy="3873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初始状态气体体积为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,设减压后气体体积为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.整个过程为等温变化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因为同种气体在相同状态下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,质量比等于体积比.初始气体在压强为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,排出气体的体积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则排出气体的质量占初始总质量的百分比</a:t>
                </a:r>
                <a:endParaRPr lang="en-US" altLang="zh-CN" sz="2200" dirty="0"/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𝜂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23_1#e0b57ed71?vop=1&amp;vop=1&amp;pid=dd2945b9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57494"/>
                <a:ext cx="10753344" cy="3873500"/>
              </a:xfrm>
              <a:prstGeom prst="rect">
                <a:avLst/>
              </a:prstGeom>
              <a:blipFill rotWithShape="1">
                <a:blip r:embed="rId3"/>
                <a:stretch>
                  <a:fillRect l="-4" t="-2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4_1#55ee982aa?vop=1&amp;pid=dd2945b93&amp;color=0,0,0&amp;vtp=1&amp;bt=1&amp;bbb=1&amp;hb=1"/>
              <p:cNvSpPr/>
              <p:nvPr/>
            </p:nvSpPr>
            <p:spPr>
              <a:xfrm>
                <a:off x="722376" y="972000"/>
                <a:ext cx="10753344" cy="8415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（2）若使用抽气泵每次抽出固定体积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的气体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温度始终为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，至少需要抽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气多少次才能将气压从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降至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24_1#55ee982aa?vop=1&amp;pid=dd2945b9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1502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5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AN.25_1#55ee982aa?vop=1&amp;vop=1&amp;pid=dd2945b93&amp;color=0,0,0&amp;vtp=1&amp;bbb=1"/>
          <p:cNvSpPr/>
          <p:nvPr/>
        </p:nvSpPr>
        <p:spPr>
          <a:xfrm>
            <a:off x="722376" y="1824678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6次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S.26_1#55ee982aa?vop=1&amp;vop=1&amp;pid=dd2945b93&amp;color=0,0,0&amp;vtp=1&amp;bt=1&amp;bbb=1&amp;hb=1"/>
              <p:cNvSpPr/>
              <p:nvPr/>
            </p:nvSpPr>
            <p:spPr>
              <a:xfrm>
                <a:off x="722376" y="972000"/>
                <a:ext cx="10753344" cy="4996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设抽气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次,每次抽出体积为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的气体,第一次抽气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,根据玻意耳定律有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第二次抽气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代入可得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𝑉</m:t>
                                </m:r>
                              </m:num>
                              <m:den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𝑉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Δ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𝑉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以此类推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,抽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次气后,压强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𝑉</m:t>
                                </m:r>
                              </m:num>
                              <m:den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𝑉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Δ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𝑉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因为要将气压从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降至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𝑉</m:t>
                                </m:r>
                              </m:num>
                              <m:den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𝑉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Δ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𝑉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𝑉</m:t>
                                </m:r>
                              </m:num>
                              <m:den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𝑉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+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Δ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𝑉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,整理可得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3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.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5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两边取对数得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（次）.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O_6_AS.26_1#55ee982aa?vop=1&amp;vop=1&amp;pid=dd2945b9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996434"/>
              </a:xfrm>
              <a:prstGeom prst="rect">
                <a:avLst/>
              </a:prstGeom>
              <a:blipFill rotWithShape="1">
                <a:blip r:embed="rId1"/>
                <a:stretch>
                  <a:fillRect l="-4" t="-9" b="-9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7_1#5900e57e3?vop=1&amp;pid=ccf8497bc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[广东中山华侨中学2024高二下段考]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容积为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的钢瓶充满氧气后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，压强为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，打开钢瓶的阀门把氧气同时分装到容积为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的小瓶中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，小瓶中充气后压强为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，分装过程中无漏气且温度不变，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7_1#5900e57e3?vop=1&amp;pid=ccf8497b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8_1#5900e57e3.bracket?vop=1&amp;pid=ccf8497bc&amp;color=0,0,0&amp;vpa=4&amp;vtp=1&amp;bbb=1"/>
          <p:cNvSpPr/>
          <p:nvPr/>
        </p:nvSpPr>
        <p:spPr>
          <a:xfrm>
            <a:off x="8397558" y="1867350"/>
            <a:ext cx="5762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7_2#5900e57e3.choices?vop=1&amp;pid=ccf8497bc&amp;color=0,0,0&amp;vtp=1&amp;bbb=1"/>
              <p:cNvSpPr/>
              <p:nvPr/>
            </p:nvSpPr>
            <p:spPr>
              <a:xfrm>
                <a:off x="722376" y="2281877"/>
                <a:ext cx="10753344" cy="17952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A.如果小瓶原来是真空的，最多能分装54瓶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.如果小瓶原来是真空的，最多能分装58瓶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.如果小瓶原来装有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的氧气，最多能分装56瓶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.如果小瓶原来装有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的氧气，最多能分装60瓶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7_2#5900e57e3.choices?vop=1&amp;pid=ccf8497b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10753344" cy="1795209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b="-25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c98cdef4.fixed?pid=be47ea9f5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7c98cdef4.fixed?pid=be47ea9f5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专题2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变质量问题</a:t>
            </a:r>
            <a:endParaRPr lang="en-US" altLang="zh-CN" sz="4400" dirty="0"/>
          </a:p>
        </p:txBody>
      </p:sp>
      <p:pic>
        <p:nvPicPr>
          <p:cNvPr id="4" name="C_3#7c98cdef4.fixed?pid=be47ea9f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7c98cdef4.fixed?pid=be47ea9f5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刷题型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9_1#5900e57e3?vop=1&amp;vop=1&amp;pid=ccf8497bc&amp;color=0,0,0&amp;vtp=1&amp;bt=1&amp;bbb=1&amp;hb=1"/>
              <p:cNvSpPr/>
              <p:nvPr/>
            </p:nvSpPr>
            <p:spPr>
              <a:xfrm>
                <a:off x="722376" y="972000"/>
                <a:ext cx="10753344" cy="2735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若小瓶原来是真空的,则初状态压强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,气体体积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,设最多能分装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,末状态下气体压强为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,温度不变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,根据玻意耳定律有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,代入数据解得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,A正确,B错误；若小瓶原来装有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的氧气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,设最多能分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瓶,则此时初状态压强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,体积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,末状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,代入数据解得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,C错误,D正确.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9_1#5900e57e3?vop=1&amp;vop=1&amp;pid=ccf8497b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35834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567" b="-16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30_1#5900e57e3?vop=1&amp;vop=1&amp;pid=ccf8497bc&amp;color=0,0,0&amp;vtp=1&amp;bt=1&amp;bbb=1&amp;hb=1"/>
          <p:cNvSpPr/>
          <p:nvPr/>
        </p:nvSpPr>
        <p:spPr>
          <a:xfrm>
            <a:off x="722376" y="96926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分装问题的解题要点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对于将一个大容器里的气体分装到多个小容器中的问题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,如果温度不变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,则可以把大容器中剩余的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气体和多个小容器中的气体整体作为研究对象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,利用玻意耳定律求解.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1_1#f433aba3f?vop=1&amp;pid=ccf8497bc&amp;color=0,0,0&amp;vtp=1&amp;bt=1&amp;bbb=1&amp;hb=1"/>
              <p:cNvSpPr/>
              <p:nvPr/>
            </p:nvSpPr>
            <p:spPr>
              <a:xfrm>
                <a:off x="722376" y="972000"/>
                <a:ext cx="10753344" cy="13126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[江苏南通2024高二下月考]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学校运动会开幕式上班级准备放飞气球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，筹备小组的同学用一个容积</a:t>
                </a:r>
                <a:endParaRPr lang="en-US" altLang="zh-CN" sz="2000" b="0" i="0" spc="-5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</m:t>
                    </m:r>
                    <m:r>
                      <m:rPr>
                        <m:nor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、压强为</a:t>
                </a:r>
                <a14:m>
                  <m:oMath xmlns:m="http://schemas.openxmlformats.org/officeDocument/2006/math"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的氦气罐给完全相同的气球充气.每个气球需要充入氦气</a:t>
                </a:r>
                <a14:m>
                  <m:oMath xmlns:m="http://schemas.openxmlformats.org/officeDocument/2006/math"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，充气后压</a:t>
                </a:r>
                <a:endParaRPr lang="en-US" altLang="zh-CN" sz="2000" b="0" i="0" spc="-5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强等于一个标准大气压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spc="-5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  <m:r>
                      <a:rPr lang="en-US" altLang="zh-CN" sz="2000" b="0" i="0" spc="-5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，设充气前后气球和氦气罐温度都与环境温度一致.</a:t>
                </a:r>
                <a:endParaRPr lang="en-US" altLang="zh-CN" sz="2000" spc="-50" dirty="0"/>
              </a:p>
            </p:txBody>
          </p:sp>
        </mc:Choice>
        <mc:Fallback>
          <p:sp>
            <p:nvSpPr>
              <p:cNvPr id="2" name="QO_5_BD.31_1#f433aba3f?vop=1&amp;pid=ccf8497b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2609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762" b="-34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32_1#c188ca087?vop=1&amp;pid=f433aba3f&amp;color=0,0,0&amp;vtp=1&amp;bbb=1"/>
              <p:cNvSpPr/>
              <p:nvPr/>
            </p:nvSpPr>
            <p:spPr>
              <a:xfrm>
                <a:off x="722376" y="2334012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（1）在忽略漏气损耗的情况下，求一个氦气罐可以充满气球的个数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BD.32_1#c188ca087?vop=1&amp;pid=f433aba3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34012"/>
                <a:ext cx="10753344" cy="408559"/>
              </a:xfrm>
              <a:prstGeom prst="rect">
                <a:avLst/>
              </a:prstGeom>
              <a:blipFill rotWithShape="1">
                <a:blip r:embed="rId2"/>
                <a:stretch>
                  <a:fillRect l="-4" t="-95" b="-118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AN.33_1#c188ca087?vop=1&amp;vop=1&amp;pid=f433aba3f&amp;color=0,0,0&amp;vtp=1&amp;bbb=1"/>
          <p:cNvSpPr/>
          <p:nvPr/>
        </p:nvSpPr>
        <p:spPr>
          <a:xfrm>
            <a:off x="722376" y="2744603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100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S.34_1#c188ca087?vop=1&amp;vop=1&amp;pid=f433aba3f&amp;color=0,0,0&amp;vtp=1&amp;bbb=1"/>
              <p:cNvSpPr/>
              <p:nvPr/>
            </p:nvSpPr>
            <p:spPr>
              <a:xfrm>
                <a:off x="722376" y="3151003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设氦气罐容积为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，开始时压强为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,气球充入氦气的体积为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由玻意耳定律可得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,代入数据解得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O_6_AS.34_1#c188ca087?vop=1&amp;vop=1&amp;pid=f433aba3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51003"/>
                <a:ext cx="10753344" cy="907034"/>
              </a:xfrm>
              <a:prstGeom prst="rect">
                <a:avLst/>
              </a:prstGeom>
              <a:blipFill rotWithShape="1">
                <a:blip r:embed="rId3"/>
                <a:stretch>
                  <a:fillRect l="-4" t="-15" b="-49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5_1#a76add3f7?vop=1&amp;pid=f433aba3f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（2）若离地高度每升高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，气球内气体压强减小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，气球体积膨胀到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时会发生爆炸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忽略上升过程中大气温度的变化），已知地面附近大气压强也等于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.求气球爆炸时离地面的高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35_1#a76add3f7?vop=1&amp;pid=f433aba3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1004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6_1#a76add3f7?vop=1&amp;vop=1&amp;pid=f433aba3f&amp;color=0,0,0&amp;vtp=1&amp;bbb=1"/>
              <p:cNvSpPr/>
              <p:nvPr/>
            </p:nvSpPr>
            <p:spPr>
              <a:xfrm>
                <a:off x="722376" y="2338012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𝟎𝟎𝟎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𝐦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36_1#a76add3f7?vop=1&amp;vop=1&amp;pid=f433aba3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38012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7_1#a76add3f7?vop=1&amp;vop=1&amp;pid=f433aba3f&amp;color=0,0,0&amp;vtp=1&amp;bbb=1"/>
              <p:cNvSpPr/>
              <p:nvPr/>
            </p:nvSpPr>
            <p:spPr>
              <a:xfrm>
                <a:off x="722376" y="2748603"/>
                <a:ext cx="10753344" cy="894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气球刚要爆炸时压强为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Pa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Pa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由玻意耳定律可得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,代入数据解得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37_1#a76add3f7?vop=1&amp;vop=1&amp;pid=f433aba3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48603"/>
                <a:ext cx="10753344" cy="894334"/>
              </a:xfrm>
              <a:prstGeom prst="rect">
                <a:avLst/>
              </a:prstGeom>
              <a:blipFill rotWithShape="1">
                <a:blip r:embed="rId3"/>
                <a:stretch>
                  <a:fillRect l="-4" t="-36" b="-50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8_1#42318d623?vop=1&amp;pid=757db6cdf&amp;color=0,0,0&amp;vtp=1&amp;bt=1&amp;bbb=1&amp;hb=1"/>
              <p:cNvSpPr/>
              <p:nvPr/>
            </p:nvSpPr>
            <p:spPr>
              <a:xfrm>
                <a:off x="722376" y="972000"/>
                <a:ext cx="10753344" cy="3129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如图所示，某品牌的保温杯容量为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，开始时空杯子敞口放置在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桌面上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，外界环境温度为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且保持不变，杯子内空气的温度与外界环境温度相同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，现向杯内迅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速装入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的热水，盖上杯盖（假设装开水与盖杯盖的过程中时间较短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，过程中杯子内空气的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），静置一段时间后，杯子内空气的温度达到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.已知外界大气压恒为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，杯子内空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气可看作理想气体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，不考虑水蒸发引起的空气质量的变化.如果此时迅速打开杯盖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（迅速打开杯盖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的过程中杯内剩余空气的温度不变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），则打开杯盖时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，杯内剩余的空气质量与逸出杯外的空气质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量的比值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38_1#42318d623?vop=1&amp;pid=757db6cd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29153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986" b="-14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9_1#42318d623.bracket?vop=1&amp;pid=757db6cdf&amp;color=0,0,0&amp;vpa=5&amp;vtp=1"/>
          <p:cNvSpPr/>
          <p:nvPr/>
        </p:nvSpPr>
        <p:spPr>
          <a:xfrm>
            <a:off x="2339531" y="36961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38_2#42318d623?vop=1&amp;pid=757db6cd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61169" y="4085277"/>
            <a:ext cx="1014984" cy="129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38_3#42318d623.choices?vop=1&amp;pid=757db6cdf&amp;color=0,0,0&amp;vtp=1&amp;bbb=1"/>
          <p:cNvSpPr/>
          <p:nvPr/>
        </p:nvSpPr>
        <p:spPr>
          <a:xfrm>
            <a:off x="722376" y="427704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1455" algn="l"/>
                <a:tab pos="5477510" algn="l"/>
                <a:tab pos="821626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.3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endParaRPr lang="en-US" altLang="zh-CN" sz="2000" b="0" i="0" spc="-103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  <a:tabLst>
                <a:tab pos="2751455" algn="l"/>
                <a:tab pos="5477510" algn="l"/>
                <a:tab pos="8216265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C.5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.6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0_1#42318d623?vop=1&amp;vop=1&amp;pid=757db6cdf&amp;color=0,0,0&amp;vtp=1&amp;bt=1&amp;bbb=1&amp;hb=1"/>
              <p:cNvSpPr/>
              <p:nvPr/>
            </p:nvSpPr>
            <p:spPr>
              <a:xfrm>
                <a:off x="722376" y="972000"/>
                <a:ext cx="10753344" cy="3022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设装水前杯子内空气温度为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,装水盖杯盖后静置一小段时间过程中空气的体积不变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,此时杯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子内空气的压强为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,根据查理定律有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,杯子容量为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,装入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的开水后,杯内空气的体积为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,迅速打开杯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盖过程杯内空气的温度不变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,压强变为大气压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240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设此时杯子内空气的密度为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,现在杯内空气质量为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,原空气总质量为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,逸出杯外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的空气质量为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,杯内剩余的空气质量与逸出杯外的空气质量的比值为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0_1#42318d623?vop=1&amp;vop=1&amp;pid=757db6cd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022600"/>
              </a:xfrm>
              <a:prstGeom prst="rect">
                <a:avLst/>
              </a:prstGeom>
              <a:blipFill rotWithShape="1">
                <a:blip r:embed="rId1"/>
                <a:stretch>
                  <a:fillRect l="-4" t="-15" r="-2409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1_1#05ea477ca?vop=1&amp;pid=757db6cdf&amp;color=0,0,0&amp;vtp=1&amp;bt=1&amp;bbb=1&amp;hb=1"/>
              <p:cNvSpPr/>
              <p:nvPr/>
            </p:nvSpPr>
            <p:spPr>
              <a:xfrm>
                <a:off x="722376" y="972000"/>
                <a:ext cx="10753344" cy="2723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[江西宜春丰城中学2025高二下期中]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某同学设计了测量小车加速度的装置如图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.矩形导热汽缸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固定在车厢底面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，水平轻弹簧分别连接活塞与车厢右壁，活塞可在汽缸内无摩擦滑动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.已知活塞质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、横截面积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，弹簧的劲度系数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200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，环境温度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外界大气压强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.初始时，汽缸和活塞均处于静止状态，弹簧处于原长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，缸内封闭一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定质量理想气体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，此时活塞与缸底间的气柱长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；当小车沿水平方向做直线运动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对汽缸静止时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，弹簧伸长量为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（弹簧形变始终在弹性限度内）.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41_1#05ea477ca?vop=1&amp;pid=757db6cd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23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968" b="-16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41_2#05ea477ca?vop=1&amp;pid=757db6cd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57235" y="3695197"/>
            <a:ext cx="3227832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2_1#dbd9f77f1?vop=1&amp;pid=05ea477ca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（1）小车运动时，求缸内气体的压强（可用分数表示）；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3_1#dbd9f77f1?vop=1&amp;vop=1&amp;pid=05ea477ca&amp;color=0,0,0&amp;vtp=1&amp;bbb=1"/>
              <p:cNvSpPr/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𝟏𝟔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𝟏𝟓</m:t>
                        </m:r>
                      </m:den>
                    </m:f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𝟓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𝐏𝐚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3_1#dbd9f77f1?vop=1&amp;vop=1&amp;pid=05ea477c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44_1#dbd9f77f1?vop=1&amp;vop=1&amp;pid=05ea477ca&amp;color=0,0,0&amp;vtp=1&amp;bbb=1"/>
              <p:cNvSpPr/>
              <p:nvPr/>
            </p:nvSpPr>
            <p:spPr>
              <a:xfrm>
                <a:off x="722376" y="1996064"/>
                <a:ext cx="10753344" cy="1409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小车运动时,设缸内气体的压强为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,此时活塞与缸底间的气柱长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e>
                    </m:d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气体做等温变化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44_1#dbd9f77f1?vop=1&amp;vop=1&amp;pid=05ea477c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6064"/>
                <a:ext cx="10753344" cy="1409700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r="-461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5_1#a665b8622?vop=1&amp;pid=05ea477ca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（2）求小车加速度的大小、方向；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6_1#a665b8622?vop=1&amp;vop=1&amp;pid=05ea477ca&amp;color=0,0,0&amp;vtp=1&amp;bbb=1"/>
              <p:cNvSpPr/>
              <p:nvPr/>
            </p:nvSpPr>
            <p:spPr>
              <a:xfrm>
                <a:off x="722376" y="1433137"/>
                <a:ext cx="10753344" cy="40646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𝐦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𝐬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,方向水平向右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6_1#a665b8622?vop=1&amp;vop=1&amp;pid=05ea477c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6464"/>
              </a:xfrm>
              <a:prstGeom prst="rect">
                <a:avLst/>
              </a:prstGeom>
              <a:blipFill rotWithShape="1">
                <a:blip r:embed="rId1"/>
                <a:stretch>
                  <a:fillRect l="-4" t="-142" b="-123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47_1#a665b8622?vop=1&amp;vop=1&amp;pid=05ea477ca&amp;color=0,0,0&amp;vtp=1&amp;bbb=1"/>
              <p:cNvSpPr/>
              <p:nvPr/>
            </p:nvSpPr>
            <p:spPr>
              <a:xfrm>
                <a:off x="722376" y="1848618"/>
                <a:ext cx="10753344" cy="9063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设向右为正方向,对活塞,由牛顿第二定律有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,方向水平向右.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47_1#a665b8622?vop=1&amp;vop=1&amp;pid=05ea477c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8618"/>
                <a:ext cx="10753344" cy="906336"/>
              </a:xfrm>
              <a:prstGeom prst="rect">
                <a:avLst/>
              </a:prstGeom>
              <a:blipFill rotWithShape="1">
                <a:blip r:embed="rId2"/>
                <a:stretch>
                  <a:fillRect l="-4" t="-15" b="-50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8_1#067501b63?vop=1&amp;pid=05ea477ca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（3）若环境温度升高到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（忽略大气压变化），为保证系统以第（2）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问中的加速度运动时，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弹簧的伸长量仍然为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，需在此温度下释放缸内部分气体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，求释放的气体质量与原气体总质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量比值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48_1#067501b63?vop=1&amp;pid=05ea477c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2014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AN.49_1#067501b63?vop=1&amp;vop=1&amp;pid=05ea477ca&amp;color=0,0,0&amp;vtp=1&amp;bbb=1"/>
          <p:cNvSpPr/>
          <p:nvPr/>
        </p:nvSpPr>
        <p:spPr>
          <a:xfrm>
            <a:off x="722376" y="2338012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0.091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50_1#067501b63?vop=1&amp;vop=1&amp;pid=05ea477ca&amp;color=0,0,0&amp;vtp=1&amp;bbb=1&amp;hb=1"/>
              <p:cNvSpPr/>
              <p:nvPr/>
            </p:nvSpPr>
            <p:spPr>
              <a:xfrm>
                <a:off x="722376" y="2748603"/>
                <a:ext cx="10753344" cy="2527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为保证系统以第（2）问中的加速度运动时,弹簧的伸长量仍然为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,说明缸内气体的压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强还是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.假设缸内全部气体保持压强为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,温度升高为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082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则释放的气体质量与原气体总质量比值为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释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原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091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50_1#067501b63?vop=1&amp;vop=1&amp;pid=05ea477c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48603"/>
                <a:ext cx="10753344" cy="2527300"/>
              </a:xfrm>
              <a:prstGeom prst="rect">
                <a:avLst/>
              </a:prstGeom>
              <a:blipFill rotWithShape="1">
                <a:blip r:embed="rId2"/>
                <a:stretch>
                  <a:fillRect l="-4" t="-13" b="-4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3971d6b89?vop=1&amp;pid=b5c68f558&amp;color=0,0,0&amp;vtp=1&amp;bt=1&amp;bbb=1&amp;hb=1"/>
              <p:cNvSpPr/>
              <p:nvPr/>
            </p:nvSpPr>
            <p:spPr>
              <a:xfrm>
                <a:off x="722376" y="972000"/>
                <a:ext cx="10753344" cy="22274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[山西部分学校2024高二下联考]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如图所示，血压仪由加压气囊、臂带、压强计等构成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.加压气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囊可将外界空气充入臂带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，压强计示数为臂带内气体的压强高于大气压强的差值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，充气前臂带内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气体压强为大气压强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.每次挤压气囊都能将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的外界空气充入臂带中，经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充气后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，臂带内气体体积变为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.已知大气压强为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mmHg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Pa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，气体温度不变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，忽略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细管和压强计内的气体体积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则压强计的示数为(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3971d6b89?vop=1&amp;pid=b5c68f55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4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921" b="-20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3971d6b89.bracket?vop=1&amp;pid=b5c68f558&amp;color=0,0,0&amp;vpa=1&amp;vtp=1"/>
          <p:cNvSpPr/>
          <p:nvPr/>
        </p:nvSpPr>
        <p:spPr>
          <a:xfrm>
            <a:off x="6243701" y="27944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1_2#3971d6b89?vop=1&amp;pid=b5c68f55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15529" y="3328802"/>
            <a:ext cx="237744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3#3971d6b89.choices?vop=1&amp;pid=b5c68f558&amp;color=0,0,0&amp;vtp=1&amp;bbb=1"/>
              <p:cNvSpPr/>
              <p:nvPr/>
            </p:nvSpPr>
            <p:spPr>
              <a:xfrm>
                <a:off x="722630" y="3555365"/>
                <a:ext cx="7574280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687955" algn="l"/>
                    <a:tab pos="5337810" algn="l"/>
                    <a:tab pos="81400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mmHg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mmHg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endParaRPr lang="en-US" altLang="zh-CN" sz="2000" b="0" i="0" spc="-103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  <a:tabLst>
                    <a:tab pos="2687955" algn="l"/>
                    <a:tab pos="5337810" algn="l"/>
                    <a:tab pos="8140065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mmHg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_3#3971d6b89.choices?vop=1&amp;pid=b5c68f55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630" y="3555365"/>
                <a:ext cx="7574280" cy="400050"/>
              </a:xfrm>
              <a:prstGeom prst="rect">
                <a:avLst/>
              </a:prstGeom>
              <a:blipFill rotWithShape="1">
                <a:blip r:embed="rId3"/>
                <a:stretch>
                  <a:fillRect b="-1285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51_1#05ea477ca?vop=1&amp;vop=1&amp;pid=757db6cdf&amp;color=0,0,0&amp;vtp=1&amp;bt=1&amp;bbb=1&amp;hb=1"/>
              <p:cNvSpPr/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弹簧伸长量为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,则汽缸内封闭气体体积为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,气体经历等温压缩,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可求出缸内封闭气体的压强,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再根据牛顿第二定律求出加速度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EX.51_1#05ea477ca?vop=1&amp;vop=1&amp;pid=757db6cd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673" b="-3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2_1#65b9917c1?vop=1&amp;pid=757db6cdf&amp;color=0,0,0&amp;vtp=1&amp;bt=1&amp;bbb=1&amp;hb=1"/>
              <p:cNvSpPr/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10.如图所示，质量为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、内部高为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的绝热汽缸内部带有加热装置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，用轻质绝热活塞封闭一定质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量的理想气体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.汽缸顶部有挡板，用绳将活塞悬挂在天花板上.汽缸底面积为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.开始时缸内理想气体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，活塞到汽缸底部的距离为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.用电阻丝缓慢加热后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，汽缸内气体的温度升高到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，汽缸底部始终不与地面接触.已知大气压强恒为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.忽略活塞和汽缸壁的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厚度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，不计一切摩擦.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52_1#65b9917c1?vop=1&amp;pid=757db6cd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992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52_2#65b9917c1?vop=1&amp;pid=757db6cd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55454" y="3199453"/>
            <a:ext cx="1481328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53_1#11511d2a5?vop=1&amp;pid=65b9917c1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（1）当温度升高到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时，求缸内气体的压强；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53_1#11511d2a5?vop=1&amp;pid=65b9917c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4_1#11511d2a5?vop=1&amp;vop=1&amp;pid=65b9917c1&amp;color=0,0,0&amp;vtp=1&amp;bbb=1"/>
              <p:cNvSpPr/>
              <p:nvPr/>
            </p:nvSpPr>
            <p:spPr>
              <a:xfrm>
                <a:off x="722376" y="1386528"/>
                <a:ext cx="10753344" cy="61887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𝟕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𝟔</m:t>
                        </m:r>
                      </m:den>
                    </m:f>
                    <m:d>
                      <m:d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𝑴𝒈</m:t>
                            </m:r>
                          </m:num>
                          <m:den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𝑺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4_1#11511d2a5?vop=1&amp;vop=1&amp;pid=65b9917c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18871"/>
              </a:xfrm>
              <a:prstGeom prst="rect">
                <a:avLst/>
              </a:prstGeom>
              <a:blipFill rotWithShape="1">
                <a:blip r:embed="rId2"/>
                <a:stretch>
                  <a:fillRect l="-4" t="-52" b="-87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55_1#11511d2a5?vop=1&amp;vop=1&amp;pid=65b9917c1&amp;color=0,0,0&amp;vtp=1&amp;bbb=1&amp;hb=1"/>
              <p:cNvSpPr/>
              <p:nvPr/>
            </p:nvSpPr>
            <p:spPr>
              <a:xfrm>
                <a:off x="722376" y="2013146"/>
                <a:ext cx="10753344" cy="263817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假设气体一直做等压变化,当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,设活塞到汽缸底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部的距离为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,根据盖-吕萨克定律,有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,因此假设不成立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,故气体先做等压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,活塞碰到挡板后气体做等容变化.设初始气体压强为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,对汽缸受力分析,有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时气体的压强为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,由理想气体状态方程得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𝐻𝑆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代入数据解得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den>
                    </m:f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𝑀𝑔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𝑆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55_1#11511d2a5?vop=1&amp;vop=1&amp;pid=65b9917c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013146"/>
                <a:ext cx="10753344" cy="2638171"/>
              </a:xfrm>
              <a:prstGeom prst="rect">
                <a:avLst/>
              </a:prstGeom>
              <a:blipFill rotWithShape="1">
                <a:blip r:embed="rId3"/>
                <a:stretch>
                  <a:fillRect l="-4" t="-7" b="-20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56_1#4f15de84b?vop=1&amp;pid=65b9917c1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（2）保持气体温度在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不变，此后由于汽缸漏气导致活塞相对汽缸下移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，最终再次距离底部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，求该过程泄漏气体与漏气前缸内气体的质量之比.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56_1#4f15de84b?vop=1&amp;pid=65b9917c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626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7_1#4f15de84b?vop=1&amp;vop=1&amp;pid=65b9917c1&amp;color=0,0,0&amp;vtp=1&amp;bbb=1"/>
              <p:cNvSpPr/>
              <p:nvPr/>
            </p:nvSpPr>
            <p:spPr>
              <a:xfrm>
                <a:off x="722376" y="1834203"/>
                <a:ext cx="10753344" cy="5953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7_1#4f15de84b?vop=1&amp;vop=1&amp;pid=65b9917c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595376"/>
              </a:xfrm>
              <a:prstGeom prst="rect">
                <a:avLst/>
              </a:prstGeom>
              <a:blipFill rotWithShape="1">
                <a:blip r:embed="rId2"/>
                <a:stretch>
                  <a:fillRect l="-4" t="-54" b="-87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58_1#4f15de84b?vop=1&amp;vop=1&amp;pid=65b9917c1&amp;color=0,0,0&amp;vtp=1&amp;bbb=1&amp;hb=1"/>
              <p:cNvSpPr/>
              <p:nvPr/>
            </p:nvSpPr>
            <p:spPr>
              <a:xfrm>
                <a:off x="722376" y="2436500"/>
                <a:ext cx="10753344" cy="2146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当活塞再次距离底部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时,由平衡条件可知,气体压强恢复到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.设缸内剩余气体初态时体积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余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,气体总体积为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总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,从初始状态到最终状态,该部分气体进行等压膨胀,根据盖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-吕萨克定律得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总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则漏出气体与原有气体质量比为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总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总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总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58_1#4f15de84b?vop=1&amp;vop=1&amp;pid=65b9917c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436500"/>
                <a:ext cx="10753344" cy="2146300"/>
              </a:xfrm>
              <a:prstGeom prst="rect">
                <a:avLst/>
              </a:prstGeom>
              <a:blipFill rotWithShape="1">
                <a:blip r:embed="rId3"/>
                <a:stretch>
                  <a:fillRect l="-4" r="-567" b="-5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59_1#65b9917c1?vop=1&amp;vop=1&amp;pid=757db6cdf&amp;color=0,0,0&amp;vtp=1&amp;bt=1&amp;bbb=1"/>
              <p:cNvSpPr/>
              <p:nvPr/>
            </p:nvSpPr>
            <p:spPr>
              <a:xfrm>
                <a:off x="722376" y="969264"/>
                <a:ext cx="10753344" cy="3517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一题多解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应用克拉伯龙方程解题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设初始气体总质量为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总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,剩余气体质量为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余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,根据克拉伯龙方程,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初态有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总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末态有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余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则漏出气体与原有气体质量比为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总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总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总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总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EX.59_1#65b9917c1?vop=1&amp;vop=1&amp;pid=757db6cd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3517900"/>
              </a:xfrm>
              <a:prstGeom prst="rect">
                <a:avLst/>
              </a:prstGeom>
              <a:blipFill rotWithShape="1">
                <a:blip r:embed="rId1"/>
                <a:stretch>
                  <a:fillRect l="-4" t="-7" b="-3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60_1#65b9917c1?vop=1&amp;vop=1&amp;pid=757db6cdf&amp;color=0,0,0&amp;mp=1&amp;vtp=1&amp;bt=1&amp;bbb=1&amp;hb=1"/>
              <p:cNvSpPr/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关键点拨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克拉伯龙方程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𝑛𝑅𝑇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是压强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Pa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是体积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是物质的量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mol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是温度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是一个常数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,只适用于理想气体.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EX.60_1#65b9917c1?vop=1&amp;vop=1&amp;pid=757db6cdf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-3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61_1#65b9917c1?vop=1&amp;vop=1&amp;pid=757db6cdf&amp;color=0,0,0&amp;vtp=1&amp;bt=1&amp;bbb=1&amp;hb=1"/>
          <p:cNvSpPr/>
          <p:nvPr/>
        </p:nvSpPr>
        <p:spPr>
          <a:xfrm>
            <a:off x="722376" y="96926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漏气问题的解题要点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容器漏气过程中气体的质量不断发生变化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,选容器内剩余气体和漏出气体整体为研究对象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,这样就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把变质量问题转化为了定质量问题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3971d6b89?vop=1&amp;vop=1&amp;pid=b5c68f558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充气前臂带内气体体积为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,每次挤压气囊充入气体体积为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,充气后臂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带内气体体积为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,压强计示数为臂带内气体的压强高于大气压强的差值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,则压强计的示数为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3971d6b89?vop=1&amp;vop=1&amp;pid=b5c68f55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2829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4_1#3971d6b89?vop=1&amp;vop=1&amp;pid=b5c68f558&amp;color=0,0,0&amp;vtp=1&amp;bt=1&amp;bbb=1&amp;hb=1"/>
              <p:cNvSpPr/>
              <p:nvPr/>
            </p:nvSpPr>
            <p:spPr>
              <a:xfrm>
                <a:off x="722376" y="969264"/>
                <a:ext cx="10753344" cy="179285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方法总结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等温分态公式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：若将某气体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在保持质量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、温度不变的情况下分成若干部分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zh-CN" altLang="en-US" sz="2000" b="0" i="0">
                  <a:solidFill>
                    <a:srgbClr val="000000"/>
                  </a:solidFill>
                  <a:latin typeface="Cambria Math" panose="02040503050406030204" pitchFamily="34" charset="0"/>
                  <a:ea typeface="Cambria Math" panose="02040503050406030204" pitchFamily="34" charset="-122"/>
                  <a:cs typeface="Cambria Math" panose="020405030504060302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,这个结论叫作等温分态公式,可以由玻意耳定律推得.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4_1#3971d6b89?vop=1&amp;vop=1&amp;pid=b5c68f55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792859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26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_1#60d06608f?vop=1&amp;pid=b5c68f558&amp;color=0,0,0&amp;vtp=1&amp;bt=1&amp;bbb=1&amp;hb=1"/>
              <p:cNvSpPr/>
              <p:nvPr/>
            </p:nvSpPr>
            <p:spPr>
              <a:xfrm>
                <a:off x="722376" y="972000"/>
                <a:ext cx="10753344" cy="1782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[吉林白山2024高二下期中]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篮球赛上同学发现一个篮球气压不足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，用气压计测得球内气体压强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，已知篮球内部容积为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.现用简易打气筒给篮球打气，如图所示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，每次能将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的空气打入球内，已知篮球的正常气压范围为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.忽略球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内容积与气体温度的变化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.为使篮球内气压回到正常范围，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应打气的次数范围是(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5_1#60d06608f?vop=1&amp;pid=b5c68f55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2953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1175" b="-25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6_1#60d06608f.bracket?vop=1&amp;pid=b5c68f558&amp;color=0,0,0&amp;vpa=2&amp;vtp=1"/>
          <p:cNvSpPr/>
          <p:nvPr/>
        </p:nvSpPr>
        <p:spPr>
          <a:xfrm>
            <a:off x="9620314" y="23499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5_2#60d06608f?vop=1&amp;pid=b5c68f55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76232" y="2889827"/>
            <a:ext cx="1444752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5_3#60d06608f.choices?vop=1&amp;pid=b5c68f558&amp;color=0,0,0&amp;vtp=1&amp;bbb=1"/>
              <p:cNvSpPr/>
              <p:nvPr/>
            </p:nvSpPr>
            <p:spPr>
              <a:xfrm>
                <a:off x="663956" y="3023812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653030" algn="l"/>
                    <a:tab pos="5267960" algn="l"/>
                    <a:tab pos="803529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endParaRPr lang="en-US" altLang="zh-CN" sz="2000" b="0" i="0" spc="-103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  <a:tabLst>
                    <a:tab pos="2653030" algn="l"/>
                    <a:tab pos="5267960" algn="l"/>
                    <a:tab pos="803529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5_3#60d06608f.choices?vop=1&amp;pid=b5c68f55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956" y="3023812"/>
                <a:ext cx="10753344" cy="405003"/>
              </a:xfrm>
              <a:prstGeom prst="rect">
                <a:avLst/>
              </a:prstGeom>
              <a:blipFill rotWithShape="1">
                <a:blip r:embed="rId3"/>
                <a:stretch>
                  <a:fillRect l="-4" t="-142" b="-1256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7_1#60d06608f?vop=1&amp;vop=1&amp;pid=b5c68f558&amp;color=0,0,0&amp;vtp=1&amp;bt=1&amp;bbb=1&amp;hb=1"/>
              <p:cNvSpPr/>
              <p:nvPr/>
            </p:nvSpPr>
            <p:spPr>
              <a:xfrm>
                <a:off x="722376" y="972000"/>
                <a:ext cx="10753344" cy="1897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球内原有气体压强为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,体积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,设需打气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次可使球内气压回到正常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范围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,设球内正常气压为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,每次打入的空气体积为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Pa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Pa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（向下取整）,故需打气的次数范围为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次,A正确.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7_1#60d06608f?vop=1&amp;vop=1&amp;pid=b5c68f55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97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b="-23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8_1#60d06608f?vop=1&amp;vop=1&amp;pid=b5c68f558&amp;color=0,0,0&amp;vtp=1&amp;bt=1&amp;bbb=1&amp;hb=1"/>
              <p:cNvSpPr/>
              <p:nvPr/>
            </p:nvSpPr>
            <p:spPr>
              <a:xfrm>
                <a:off x="722376" y="969264"/>
                <a:ext cx="10753344" cy="2253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方法总结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充气问题的解题要点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已知容器内原有气体压强为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,充气后压强为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,则每充气一次,都是将打气筒内体积为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、压强等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于外界大气压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的空气充入体积一定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的容器中,充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次的过程可以用整体法解决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,即认为是由一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个容积为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的打气筒一次完成,由玻意耳定律有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8_1#60d06608f?vop=1&amp;vop=1&amp;pid=b5c68f55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253234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r="-354" b="-20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9_1#c6606576c?vop=1&amp;pid=b5c68f558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[重庆八中2025高二下期中]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如图所示是某小组设计的“水火箭”.已知瓶未打气时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，瓶中气体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，每次充入瓶中的气体压强为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.要使“水火箭”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发射成功，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瓶内压强至少为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，不计容器容积的变化.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9_1#c6606576c?vop=1&amp;pid=b5c68f55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2161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9_3#c6606576c?iti=1&amp;htil=1&amp;vop=1&amp;pid=b5c68f55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6305" y="2285053"/>
            <a:ext cx="1874520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5_BD.9_4#c6606576c?iti=2&amp;htil=1&amp;vop=1&amp;pid=b5c68f55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05848" y="2285307"/>
            <a:ext cx="1536192" cy="156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5_BD.9_5#c6606576c?iti=1&amp;htil=1&amp;vop=1&amp;pid=b5c68f558&amp;color=0,0,0&amp;vtp=1"/>
          <p:cNvSpPr/>
          <p:nvPr/>
        </p:nvSpPr>
        <p:spPr>
          <a:xfrm>
            <a:off x="6784975" y="409150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6" name="QO_5_BD.9_6#c6606576c?iti=2&amp;htil=1&amp;vop=1&amp;pid=b5c68f558&amp;color=0,0,0&amp;vtp=1"/>
          <p:cNvSpPr/>
          <p:nvPr/>
        </p:nvSpPr>
        <p:spPr>
          <a:xfrm>
            <a:off x="10319004" y="409150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7934</Words>
  <Application>WPS 演示</Application>
  <PresentationFormat>宽屏</PresentationFormat>
  <Paragraphs>271</Paragraphs>
  <Slides>37</Slides>
  <Notes>37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60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2025-10-15T03:46:00Z</dcterms:created>
  <dcterms:modified xsi:type="dcterms:W3CDTF">2025-10-22T01:05:49Z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75ACA171C4524E28BDEBC02B020D7B2B_12</vt:lpwstr>
  </property>
  <property fmtid="{D5CDD505-2E9C-101B-9397-08002B2CF9AE}" pid="3" name="KSOProductBuildVer">
    <vt:lpwstr>2052-12.1.0.23125</vt:lpwstr>
  </property>
</Properties>
</file>